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44"/>
    <p:restoredTop sz="94673"/>
  </p:normalViewPr>
  <p:slideViewPr>
    <p:cSldViewPr snapToGrid="0" snapToObjects="1">
      <p:cViewPr varScale="1">
        <p:scale>
          <a:sx n="114" d="100"/>
          <a:sy n="114" d="100"/>
        </p:scale>
        <p:origin x="2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8A87A34-81AB-432B-8DAE-1953F412C126}" type="datetimeFigureOut">
              <a:rPr lang="en-US" smtClean="0"/>
              <a:t>5/15/19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9951271"/>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95629877"/>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36884069"/>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540519"/>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54419780"/>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6076904"/>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27347928"/>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8A87A34-81AB-432B-8DAE-1953F412C126}" type="datetimeFigureOut">
              <a:rPr lang="en-US" smtClean="0"/>
              <a:pPr/>
              <a:t>5/15/19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58252673"/>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8A87A34-81AB-432B-8DAE-1953F412C126}" type="datetimeFigureOut">
              <a:rPr lang="en-US" smtClean="0"/>
              <a:pPr/>
              <a:t>5/15/19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11258844"/>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29879730"/>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0415621"/>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83584044"/>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749749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5/15/19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2433978"/>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5/15/19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7059374"/>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6400476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2911827"/>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A87A34-81AB-432B-8DAE-1953F412C126}" type="datetimeFigureOut">
              <a:rPr lang="en-US" smtClean="0"/>
              <a:pPr/>
              <a:t>5/15/19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8001098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 id="2147483874" r:id="rId17"/>
  </p:sldLayoutIdLst>
  <p:transition spd="slow">
    <p:wipe/>
  </p:transition>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A10-9AC7-7F43-9504-44D8D2DAF800}"/>
              </a:ext>
            </a:extLst>
          </p:cNvPr>
          <p:cNvSpPr>
            <a:spLocks noGrp="1"/>
          </p:cNvSpPr>
          <p:nvPr>
            <p:ph type="ctrTitle"/>
          </p:nvPr>
        </p:nvSpPr>
        <p:spPr/>
        <p:txBody>
          <a:bodyPr/>
          <a:lstStyle/>
          <a:p>
            <a:r>
              <a:rPr lang="en-US" dirty="0"/>
              <a:t>COPYRIGHT PROTECTION IN THE CARIBBEAN</a:t>
            </a:r>
            <a:br>
              <a:rPr lang="en-US" dirty="0"/>
            </a:br>
            <a:r>
              <a:rPr lang="en-US" sz="4400" dirty="0"/>
              <a:t>IPCA 2019</a:t>
            </a:r>
            <a:endParaRPr lang="en-US" dirty="0"/>
          </a:p>
        </p:txBody>
      </p:sp>
      <p:sp>
        <p:nvSpPr>
          <p:cNvPr id="3" name="Subtitle 2">
            <a:extLst>
              <a:ext uri="{FF2B5EF4-FFF2-40B4-BE49-F238E27FC236}">
                <a16:creationId xmlns:a16="http://schemas.microsoft.com/office/drawing/2014/main" id="{A2784BEC-64D4-A245-82B6-0808E4E5A721}"/>
              </a:ext>
            </a:extLst>
          </p:cNvPr>
          <p:cNvSpPr>
            <a:spLocks noGrp="1"/>
          </p:cNvSpPr>
          <p:nvPr>
            <p:ph type="subTitle" idx="1"/>
          </p:nvPr>
        </p:nvSpPr>
        <p:spPr>
          <a:xfrm>
            <a:off x="1154955" y="5401848"/>
            <a:ext cx="8825658" cy="861420"/>
          </a:xfrm>
        </p:spPr>
        <p:txBody>
          <a:bodyPr/>
          <a:lstStyle/>
          <a:p>
            <a:r>
              <a:rPr lang="en-US" dirty="0">
                <a:solidFill>
                  <a:schemeClr val="bg1"/>
                </a:solidFill>
              </a:rPr>
              <a:t>PRESENTOR: Kimberley Roheman of </a:t>
            </a:r>
            <a:r>
              <a:rPr lang="en-US" dirty="0" err="1">
                <a:solidFill>
                  <a:schemeClr val="bg1"/>
                </a:solidFill>
              </a:rPr>
              <a:t>mcnamara</a:t>
            </a:r>
            <a:r>
              <a:rPr lang="en-US" dirty="0">
                <a:solidFill>
                  <a:schemeClr val="bg1"/>
                </a:solidFill>
              </a:rPr>
              <a:t> &amp; Co.</a:t>
            </a:r>
          </a:p>
        </p:txBody>
      </p:sp>
    </p:spTree>
    <p:extLst>
      <p:ext uri="{BB962C8B-B14F-4D97-AF65-F5344CB8AC3E}">
        <p14:creationId xmlns:p14="http://schemas.microsoft.com/office/powerpoint/2010/main" val="144005105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AF326-7633-9440-B255-87A2CD719A66}"/>
              </a:ext>
            </a:extLst>
          </p:cNvPr>
          <p:cNvSpPr>
            <a:spLocks noGrp="1"/>
          </p:cNvSpPr>
          <p:nvPr>
            <p:ph type="title"/>
          </p:nvPr>
        </p:nvSpPr>
        <p:spPr/>
        <p:txBody>
          <a:bodyPr>
            <a:noAutofit/>
          </a:bodyPr>
          <a:lstStyle/>
          <a:p>
            <a:r>
              <a:rPr lang="en-US" sz="2800" dirty="0"/>
              <a:t>IS THERE ANY NOTABLE PROGRESS ON COPYRIGHT IN ANY CARIBBEAN COUNTRIES?</a:t>
            </a:r>
          </a:p>
        </p:txBody>
      </p:sp>
      <p:sp>
        <p:nvSpPr>
          <p:cNvPr id="3" name="Content Placeholder 2">
            <a:extLst>
              <a:ext uri="{FF2B5EF4-FFF2-40B4-BE49-F238E27FC236}">
                <a16:creationId xmlns:a16="http://schemas.microsoft.com/office/drawing/2014/main" id="{A4B6D504-8E3B-AC47-8F64-8856C836E2B9}"/>
              </a:ext>
            </a:extLst>
          </p:cNvPr>
          <p:cNvSpPr>
            <a:spLocks noGrp="1"/>
          </p:cNvSpPr>
          <p:nvPr>
            <p:ph idx="1"/>
          </p:nvPr>
        </p:nvSpPr>
        <p:spPr/>
        <p:txBody>
          <a:bodyPr>
            <a:normAutofit/>
          </a:bodyPr>
          <a:lstStyle/>
          <a:p>
            <a:pPr lvl="0"/>
            <a:r>
              <a:rPr lang="en-US" dirty="0"/>
              <a:t>BELIZE </a:t>
            </a:r>
          </a:p>
          <a:p>
            <a:pPr lvl="0"/>
            <a:r>
              <a:rPr lang="en-US" dirty="0"/>
              <a:t>BARBADOS</a:t>
            </a:r>
          </a:p>
          <a:p>
            <a:pPr lvl="0"/>
            <a:r>
              <a:rPr lang="en-US" dirty="0"/>
              <a:t>JAMAICA</a:t>
            </a:r>
          </a:p>
          <a:p>
            <a:pPr lvl="0"/>
            <a:r>
              <a:rPr lang="en-US" dirty="0"/>
              <a:t>ST. LUCIA</a:t>
            </a:r>
          </a:p>
          <a:p>
            <a:pPr marL="0" indent="0">
              <a:buNone/>
            </a:pPr>
            <a:endParaRPr lang="en-US" dirty="0"/>
          </a:p>
        </p:txBody>
      </p:sp>
    </p:spTree>
    <p:extLst>
      <p:ext uri="{BB962C8B-B14F-4D97-AF65-F5344CB8AC3E}">
        <p14:creationId xmlns:p14="http://schemas.microsoft.com/office/powerpoint/2010/main" val="418918926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BA81D-CE95-FD40-9AC8-3AFE287E3306}"/>
              </a:ext>
            </a:extLst>
          </p:cNvPr>
          <p:cNvSpPr>
            <a:spLocks noGrp="1"/>
          </p:cNvSpPr>
          <p:nvPr>
            <p:ph type="title"/>
          </p:nvPr>
        </p:nvSpPr>
        <p:spPr/>
        <p:txBody>
          <a:bodyPr>
            <a:normAutofit fontScale="90000"/>
          </a:bodyPr>
          <a:lstStyle/>
          <a:p>
            <a:r>
              <a:rPr lang="en-US" sz="3100" dirty="0"/>
              <a:t>QUESTIONS RAISED</a:t>
            </a:r>
            <a:br>
              <a:rPr lang="en-US" dirty="0"/>
            </a:br>
            <a:endParaRPr lang="en-US" dirty="0"/>
          </a:p>
        </p:txBody>
      </p:sp>
      <p:sp>
        <p:nvSpPr>
          <p:cNvPr id="3" name="Content Placeholder 2">
            <a:extLst>
              <a:ext uri="{FF2B5EF4-FFF2-40B4-BE49-F238E27FC236}">
                <a16:creationId xmlns:a16="http://schemas.microsoft.com/office/drawing/2014/main" id="{7D9DD006-77FE-554E-8D1F-7E4356537F28}"/>
              </a:ext>
            </a:extLst>
          </p:cNvPr>
          <p:cNvSpPr>
            <a:spLocks noGrp="1"/>
          </p:cNvSpPr>
          <p:nvPr>
            <p:ph idx="1"/>
          </p:nvPr>
        </p:nvSpPr>
        <p:spPr/>
        <p:txBody>
          <a:bodyPr>
            <a:normAutofit/>
          </a:bodyPr>
          <a:lstStyle/>
          <a:p>
            <a:r>
              <a:rPr lang="en-US" dirty="0"/>
              <a:t>How does one protect copyright? </a:t>
            </a:r>
          </a:p>
          <a:p>
            <a:r>
              <a:rPr lang="en-US" dirty="0"/>
              <a:t> What are the main conventions/treaties on copyright?</a:t>
            </a:r>
          </a:p>
          <a:p>
            <a:r>
              <a:rPr lang="en-US" dirty="0"/>
              <a:t>What significant entities are involved in IP?</a:t>
            </a:r>
          </a:p>
          <a:p>
            <a:r>
              <a:rPr lang="en-US" dirty="0"/>
              <a:t>Should there be a voluntary copyright registration/deposit system as exists in some jurisdictions?</a:t>
            </a:r>
          </a:p>
          <a:p>
            <a:r>
              <a:rPr lang="en-US" dirty="0"/>
              <a:t>What is the state of copyright in the Caribbean region?</a:t>
            </a:r>
          </a:p>
          <a:p>
            <a:r>
              <a:rPr lang="en-US" dirty="0"/>
              <a:t>Is there any notable progress on copyright in any Caribbean countries?</a:t>
            </a:r>
          </a:p>
          <a:p>
            <a:endParaRPr lang="en-US" dirty="0"/>
          </a:p>
        </p:txBody>
      </p:sp>
    </p:spTree>
    <p:extLst>
      <p:ext uri="{BB962C8B-B14F-4D97-AF65-F5344CB8AC3E}">
        <p14:creationId xmlns:p14="http://schemas.microsoft.com/office/powerpoint/2010/main" val="174393213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2F9C8-3B26-1C4D-A385-CDFDAB456DEC}"/>
              </a:ext>
            </a:extLst>
          </p:cNvPr>
          <p:cNvSpPr>
            <a:spLocks noGrp="1"/>
          </p:cNvSpPr>
          <p:nvPr>
            <p:ph type="title"/>
          </p:nvPr>
        </p:nvSpPr>
        <p:spPr/>
        <p:txBody>
          <a:bodyPr>
            <a:noAutofit/>
          </a:bodyPr>
          <a:lstStyle/>
          <a:p>
            <a:r>
              <a:rPr lang="en-US" sz="2800" dirty="0"/>
              <a:t>HOW DOES ONE PROTECT COPYRIGHT?</a:t>
            </a:r>
            <a:br>
              <a:rPr lang="en-US" sz="2800" dirty="0"/>
            </a:br>
            <a:endParaRPr lang="en-US" sz="2800" dirty="0"/>
          </a:p>
        </p:txBody>
      </p:sp>
      <p:sp>
        <p:nvSpPr>
          <p:cNvPr id="3" name="Content Placeholder 2">
            <a:extLst>
              <a:ext uri="{FF2B5EF4-FFF2-40B4-BE49-F238E27FC236}">
                <a16:creationId xmlns:a16="http://schemas.microsoft.com/office/drawing/2014/main" id="{2FE95481-79B3-6642-B682-0E872570DFEA}"/>
              </a:ext>
            </a:extLst>
          </p:cNvPr>
          <p:cNvSpPr>
            <a:spLocks noGrp="1"/>
          </p:cNvSpPr>
          <p:nvPr>
            <p:ph idx="1"/>
          </p:nvPr>
        </p:nvSpPr>
        <p:spPr/>
        <p:txBody>
          <a:bodyPr>
            <a:normAutofit/>
          </a:bodyPr>
          <a:lstStyle/>
          <a:p>
            <a:pPr lvl="0"/>
            <a:r>
              <a:rPr lang="en-US" dirty="0"/>
              <a:t>Ensure your work is properly marked. A notice can deter infringement, as it states that the work is protected under law.</a:t>
            </a:r>
          </a:p>
          <a:p>
            <a:pPr lvl="0"/>
            <a:r>
              <a:rPr lang="en-US" dirty="0"/>
              <a:t>Optional Registering/Deposit  of a work.</a:t>
            </a:r>
          </a:p>
          <a:p>
            <a:pPr lvl="0"/>
            <a:r>
              <a:rPr lang="en-US" dirty="0"/>
              <a:t>Keep supporting evidence.</a:t>
            </a:r>
          </a:p>
          <a:p>
            <a:pPr lvl="0"/>
            <a:r>
              <a:rPr lang="en-US" dirty="0"/>
              <a:t>Agreement between co-authors.</a:t>
            </a:r>
          </a:p>
          <a:p>
            <a:endParaRPr lang="en-US" dirty="0"/>
          </a:p>
        </p:txBody>
      </p:sp>
    </p:spTree>
    <p:extLst>
      <p:ext uri="{BB962C8B-B14F-4D97-AF65-F5344CB8AC3E}">
        <p14:creationId xmlns:p14="http://schemas.microsoft.com/office/powerpoint/2010/main" val="402116141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AED4D2-90A2-3448-9FFE-FBB0BBCC0C00}"/>
              </a:ext>
            </a:extLst>
          </p:cNvPr>
          <p:cNvSpPr>
            <a:spLocks noGrp="1"/>
          </p:cNvSpPr>
          <p:nvPr>
            <p:ph type="title"/>
          </p:nvPr>
        </p:nvSpPr>
        <p:spPr/>
        <p:txBody>
          <a:bodyPr>
            <a:noAutofit/>
          </a:bodyPr>
          <a:lstStyle/>
          <a:p>
            <a:r>
              <a:rPr lang="en-US" sz="2800" dirty="0"/>
              <a:t>WHAT ARE THE MAIN CONVENTIONS/TREATIES ON COPYRIGHT?</a:t>
            </a:r>
          </a:p>
        </p:txBody>
      </p:sp>
      <p:sp>
        <p:nvSpPr>
          <p:cNvPr id="5" name="Content Placeholder 4">
            <a:extLst>
              <a:ext uri="{FF2B5EF4-FFF2-40B4-BE49-F238E27FC236}">
                <a16:creationId xmlns:a16="http://schemas.microsoft.com/office/drawing/2014/main" id="{3A66B53F-F087-3F43-87AF-AA418F73B250}"/>
              </a:ext>
            </a:extLst>
          </p:cNvPr>
          <p:cNvSpPr>
            <a:spLocks noGrp="1"/>
          </p:cNvSpPr>
          <p:nvPr>
            <p:ph sz="half" idx="1"/>
          </p:nvPr>
        </p:nvSpPr>
        <p:spPr/>
        <p:txBody>
          <a:bodyPr>
            <a:normAutofit/>
          </a:bodyPr>
          <a:lstStyle/>
          <a:p>
            <a:r>
              <a:rPr lang="en-US" b="1" dirty="0"/>
              <a:t>Berne Convention</a:t>
            </a:r>
            <a:endParaRPr lang="en-US" dirty="0"/>
          </a:p>
          <a:p>
            <a:pPr marL="0" indent="0">
              <a:buNone/>
            </a:pPr>
            <a:r>
              <a:rPr lang="en-US" dirty="0"/>
              <a:t>	Date of Accession St. Lucia:- 21</a:t>
            </a:r>
            <a:r>
              <a:rPr lang="en-US" baseline="30000" dirty="0"/>
              <a:t>st</a:t>
            </a:r>
            <a:r>
              <a:rPr lang="en-US" dirty="0"/>
              <a:t> May 	1993</a:t>
            </a:r>
          </a:p>
          <a:p>
            <a:r>
              <a:rPr lang="en-US" b="1" dirty="0"/>
              <a:t> The Phonograms Convention </a:t>
            </a:r>
            <a:endParaRPr lang="en-US" dirty="0"/>
          </a:p>
          <a:p>
            <a:pPr marL="0" indent="0">
              <a:buNone/>
            </a:pPr>
            <a:r>
              <a:rPr lang="en-US" b="1" dirty="0"/>
              <a:t>	</a:t>
            </a:r>
            <a:r>
              <a:rPr lang="en-US" dirty="0"/>
              <a:t>Date of Accession St. Lucia:- 2</a:t>
            </a:r>
            <a:r>
              <a:rPr lang="en-US" baseline="30000" dirty="0"/>
              <a:t>nd</a:t>
            </a:r>
            <a:r>
              <a:rPr lang="en-US" dirty="0"/>
              <a:t> 	January 2001</a:t>
            </a:r>
          </a:p>
          <a:p>
            <a:r>
              <a:rPr lang="en-US" b="1" dirty="0"/>
              <a:t>The Rome Convention</a:t>
            </a:r>
            <a:endParaRPr lang="en-US" dirty="0"/>
          </a:p>
          <a:p>
            <a:pPr marL="0" indent="0">
              <a:buNone/>
            </a:pPr>
            <a:r>
              <a:rPr lang="en-US" b="1" dirty="0"/>
              <a:t>	</a:t>
            </a:r>
            <a:r>
              <a:rPr lang="en-US" dirty="0"/>
              <a:t>Date of Accession St. Lucia:- 17</a:t>
            </a:r>
            <a:r>
              <a:rPr lang="en-US" baseline="30000" dirty="0"/>
              <a:t>th</a:t>
            </a:r>
            <a:r>
              <a:rPr lang="en-US" dirty="0"/>
              <a:t> May 	1996</a:t>
            </a:r>
          </a:p>
          <a:p>
            <a:endParaRPr lang="en-US" dirty="0"/>
          </a:p>
          <a:p>
            <a:endParaRPr lang="en-US" b="1" dirty="0"/>
          </a:p>
          <a:p>
            <a:endParaRPr lang="en-US" dirty="0"/>
          </a:p>
          <a:p>
            <a:endParaRPr lang="en-US" dirty="0"/>
          </a:p>
          <a:p>
            <a:endParaRPr lang="en-US" dirty="0"/>
          </a:p>
        </p:txBody>
      </p:sp>
      <p:sp>
        <p:nvSpPr>
          <p:cNvPr id="6" name="Content Placeholder 5">
            <a:extLst>
              <a:ext uri="{FF2B5EF4-FFF2-40B4-BE49-F238E27FC236}">
                <a16:creationId xmlns:a16="http://schemas.microsoft.com/office/drawing/2014/main" id="{FAB4DE0F-CCFC-F64D-9541-709A38EBAA1E}"/>
              </a:ext>
            </a:extLst>
          </p:cNvPr>
          <p:cNvSpPr>
            <a:spLocks noGrp="1"/>
          </p:cNvSpPr>
          <p:nvPr>
            <p:ph sz="half" idx="2"/>
          </p:nvPr>
        </p:nvSpPr>
        <p:spPr/>
        <p:txBody>
          <a:bodyPr>
            <a:normAutofit/>
          </a:bodyPr>
          <a:lstStyle/>
          <a:p>
            <a:r>
              <a:rPr lang="en-US" b="1" dirty="0"/>
              <a:t>WIPO Copyright Treaty</a:t>
            </a:r>
            <a:endParaRPr lang="en-US" dirty="0"/>
          </a:p>
          <a:p>
            <a:pPr marL="0" indent="0">
              <a:buNone/>
            </a:pPr>
            <a:r>
              <a:rPr lang="en-US" b="1" dirty="0"/>
              <a:t>	</a:t>
            </a:r>
            <a:r>
              <a:rPr lang="en-US" dirty="0"/>
              <a:t>Date of Accession St. Lucia:- 24</a:t>
            </a:r>
            <a:r>
              <a:rPr lang="en-US" baseline="30000" dirty="0"/>
              <a:t>th</a:t>
            </a:r>
            <a:r>
              <a:rPr lang="en-US" dirty="0"/>
              <a:t> 	November 1999</a:t>
            </a:r>
          </a:p>
          <a:p>
            <a:r>
              <a:rPr lang="en-US" b="1" dirty="0"/>
              <a:t> WIPO Performances and Phonograms      	Treaty </a:t>
            </a:r>
            <a:endParaRPr lang="en-US" dirty="0"/>
          </a:p>
          <a:p>
            <a:pPr marL="0" indent="0">
              <a:buNone/>
            </a:pPr>
            <a:r>
              <a:rPr lang="en-US" b="1" dirty="0"/>
              <a:t>	</a:t>
            </a:r>
            <a:r>
              <a:rPr lang="en-US" dirty="0"/>
              <a:t>Date of Accession St. Lucia:- 24</a:t>
            </a:r>
            <a:r>
              <a:rPr lang="en-US" baseline="30000" dirty="0"/>
              <a:t>th</a:t>
            </a:r>
            <a:r>
              <a:rPr lang="en-US" dirty="0"/>
              <a:t> 	November 1999</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64657536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77D5E-1A9A-5D49-948B-6B9C6B948644}"/>
              </a:ext>
            </a:extLst>
          </p:cNvPr>
          <p:cNvSpPr>
            <a:spLocks noGrp="1"/>
          </p:cNvSpPr>
          <p:nvPr>
            <p:ph type="title"/>
          </p:nvPr>
        </p:nvSpPr>
        <p:spPr/>
        <p:txBody>
          <a:bodyPr>
            <a:normAutofit fontScale="90000"/>
          </a:bodyPr>
          <a:lstStyle/>
          <a:p>
            <a:r>
              <a:rPr lang="en-US" dirty="0"/>
              <a:t>WHAT SIGNIFICANT ENTITIES ARE INVOLVED IN IP?</a:t>
            </a:r>
            <a:br>
              <a:rPr lang="en-US" dirty="0"/>
            </a:br>
            <a:endParaRPr lang="en-US" dirty="0"/>
          </a:p>
        </p:txBody>
      </p:sp>
      <p:sp>
        <p:nvSpPr>
          <p:cNvPr id="3" name="Content Placeholder 2">
            <a:extLst>
              <a:ext uri="{FF2B5EF4-FFF2-40B4-BE49-F238E27FC236}">
                <a16:creationId xmlns:a16="http://schemas.microsoft.com/office/drawing/2014/main" id="{815A37D3-30B1-414A-9700-AFD766EEC40D}"/>
              </a:ext>
            </a:extLst>
          </p:cNvPr>
          <p:cNvSpPr>
            <a:spLocks noGrp="1"/>
          </p:cNvSpPr>
          <p:nvPr>
            <p:ph idx="1"/>
          </p:nvPr>
        </p:nvSpPr>
        <p:spPr/>
        <p:txBody>
          <a:bodyPr>
            <a:normAutofit/>
          </a:bodyPr>
          <a:lstStyle/>
          <a:p>
            <a:pPr lvl="0"/>
            <a:r>
              <a:rPr lang="en-US" dirty="0"/>
              <a:t>CARICOM</a:t>
            </a:r>
          </a:p>
          <a:p>
            <a:pPr lvl="0"/>
            <a:r>
              <a:rPr lang="en-US" dirty="0"/>
              <a:t>The World Trade </a:t>
            </a:r>
            <a:r>
              <a:rPr lang="en-US" dirty="0" err="1"/>
              <a:t>Organisation</a:t>
            </a:r>
            <a:r>
              <a:rPr lang="en-US" dirty="0"/>
              <a:t> (WTO)</a:t>
            </a:r>
          </a:p>
          <a:p>
            <a:r>
              <a:rPr lang="en-US" dirty="0"/>
              <a:t>TRIPS World Intellectual Property </a:t>
            </a:r>
            <a:r>
              <a:rPr lang="en-US" dirty="0" err="1"/>
              <a:t>Organisation</a:t>
            </a:r>
            <a:r>
              <a:rPr lang="en-US" dirty="0"/>
              <a:t> (WIPO)</a:t>
            </a:r>
          </a:p>
          <a:p>
            <a:pPr lvl="0"/>
            <a:r>
              <a:rPr lang="en-US" dirty="0"/>
              <a:t>WORLD BANK</a:t>
            </a:r>
          </a:p>
          <a:p>
            <a:pPr lvl="0"/>
            <a:r>
              <a:rPr lang="en-US" dirty="0"/>
              <a:t> United Nations Conference on Trade and Development (UNCTAD)</a:t>
            </a:r>
          </a:p>
          <a:p>
            <a:pPr lvl="0"/>
            <a:r>
              <a:rPr lang="en-US" dirty="0" err="1"/>
              <a:t>Organisation</a:t>
            </a:r>
            <a:r>
              <a:rPr lang="en-US" dirty="0"/>
              <a:t> for Economic Co-operation and Development (OECD)</a:t>
            </a:r>
          </a:p>
          <a:p>
            <a:pPr lvl="0"/>
            <a:r>
              <a:rPr lang="en-US" dirty="0"/>
              <a:t>United Nations Educational, Scientific and Cultural </a:t>
            </a:r>
            <a:r>
              <a:rPr lang="en-US" dirty="0" err="1"/>
              <a:t>Organisation</a:t>
            </a:r>
            <a:r>
              <a:rPr lang="en-US" dirty="0"/>
              <a:t> (UNESCO)</a:t>
            </a:r>
          </a:p>
        </p:txBody>
      </p:sp>
    </p:spTree>
    <p:extLst>
      <p:ext uri="{BB962C8B-B14F-4D97-AF65-F5344CB8AC3E}">
        <p14:creationId xmlns:p14="http://schemas.microsoft.com/office/powerpoint/2010/main" val="1293008968"/>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A32A1-CAEE-7641-BD04-AA0556DF9B73}"/>
              </a:ext>
            </a:extLst>
          </p:cNvPr>
          <p:cNvSpPr>
            <a:spLocks noGrp="1"/>
          </p:cNvSpPr>
          <p:nvPr>
            <p:ph type="title"/>
          </p:nvPr>
        </p:nvSpPr>
        <p:spPr>
          <a:xfrm>
            <a:off x="1444886" y="838200"/>
            <a:ext cx="8761413" cy="706964"/>
          </a:xfrm>
        </p:spPr>
        <p:txBody>
          <a:bodyPr>
            <a:normAutofit fontScale="90000"/>
          </a:bodyPr>
          <a:lstStyle/>
          <a:p>
            <a:br>
              <a:rPr lang="en-US" b="1" dirty="0"/>
            </a:br>
            <a:r>
              <a:rPr lang="en-US" sz="3100" dirty="0"/>
              <a:t>SHOULD  THERE BE A VOLUNTARY COPYRIGHT REGISTRATION/DEPOSIT SYSTEM AS EXISTS IN SOME JURISDICTIONS ?</a:t>
            </a:r>
            <a:br>
              <a:rPr lang="en-US" dirty="0"/>
            </a:br>
            <a:endParaRPr lang="en-US" dirty="0"/>
          </a:p>
        </p:txBody>
      </p:sp>
      <p:sp>
        <p:nvSpPr>
          <p:cNvPr id="3" name="Content Placeholder 2">
            <a:extLst>
              <a:ext uri="{FF2B5EF4-FFF2-40B4-BE49-F238E27FC236}">
                <a16:creationId xmlns:a16="http://schemas.microsoft.com/office/drawing/2014/main" id="{F99DF1E5-0D60-8743-8F10-B5D50C5F74A6}"/>
              </a:ext>
            </a:extLst>
          </p:cNvPr>
          <p:cNvSpPr>
            <a:spLocks noGrp="1"/>
          </p:cNvSpPr>
          <p:nvPr>
            <p:ph idx="1"/>
          </p:nvPr>
        </p:nvSpPr>
        <p:spPr>
          <a:xfrm>
            <a:off x="1154954" y="2692709"/>
            <a:ext cx="8825659" cy="3797301"/>
          </a:xfrm>
        </p:spPr>
        <p:txBody>
          <a:bodyPr>
            <a:normAutofit/>
          </a:bodyPr>
          <a:lstStyle/>
          <a:p>
            <a:pPr marL="0" indent="0" algn="ctr">
              <a:buNone/>
            </a:pPr>
            <a:r>
              <a:rPr lang="en-US" b="1" dirty="0"/>
              <a:t>Arguments FOR </a:t>
            </a:r>
          </a:p>
          <a:p>
            <a:pPr marL="0" indent="0" algn="ctr">
              <a:buNone/>
            </a:pPr>
            <a:endParaRPr lang="en-US" dirty="0"/>
          </a:p>
          <a:p>
            <a:pPr lvl="0"/>
            <a:r>
              <a:rPr lang="en-US" dirty="0"/>
              <a:t>Establishment of a central depository. </a:t>
            </a:r>
          </a:p>
          <a:p>
            <a:pPr lvl="0"/>
            <a:r>
              <a:rPr lang="en-US" dirty="0"/>
              <a:t>To trace ownership of works.</a:t>
            </a:r>
          </a:p>
          <a:p>
            <a:pPr lvl="0"/>
            <a:r>
              <a:rPr lang="en-US" dirty="0"/>
              <a:t>To facilitate contact with owners.</a:t>
            </a:r>
          </a:p>
          <a:p>
            <a:pPr lvl="0"/>
            <a:r>
              <a:rPr lang="en-US" dirty="0"/>
              <a:t>Can provide evidence of ownership. </a:t>
            </a:r>
          </a:p>
          <a:p>
            <a:pPr marL="0" indent="0">
              <a:buNone/>
            </a:pPr>
            <a:endParaRPr lang="en-US" dirty="0"/>
          </a:p>
        </p:txBody>
      </p:sp>
    </p:spTree>
    <p:extLst>
      <p:ext uri="{BB962C8B-B14F-4D97-AF65-F5344CB8AC3E}">
        <p14:creationId xmlns:p14="http://schemas.microsoft.com/office/powerpoint/2010/main" val="354785735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60B5E-BB96-2F40-9D67-39858814F56A}"/>
              </a:ext>
            </a:extLst>
          </p:cNvPr>
          <p:cNvSpPr>
            <a:spLocks noGrp="1"/>
          </p:cNvSpPr>
          <p:nvPr>
            <p:ph type="title"/>
          </p:nvPr>
        </p:nvSpPr>
        <p:spPr>
          <a:xfrm>
            <a:off x="1451579" y="1386263"/>
            <a:ext cx="8761413" cy="706964"/>
          </a:xfrm>
        </p:spPr>
        <p:txBody>
          <a:bodyPr>
            <a:normAutofit fontScale="90000"/>
          </a:bodyPr>
          <a:lstStyle/>
          <a:p>
            <a:r>
              <a:rPr lang="en-US" sz="3100" dirty="0"/>
              <a:t>SHOULD  THERE BE A VOLUNTARY COPYRIGHT REGISTRATION/DEPOSIT SYSTEM AS EXISTS IN SOME JURISDICTIONS ?</a:t>
            </a:r>
            <a:br>
              <a:rPr lang="en-US" dirty="0"/>
            </a:br>
            <a:r>
              <a:rPr lang="en-US" b="1" dirty="0"/>
              <a:t> </a:t>
            </a:r>
            <a:br>
              <a:rPr lang="en-US" dirty="0"/>
            </a:br>
            <a:endParaRPr lang="en-US" dirty="0"/>
          </a:p>
        </p:txBody>
      </p:sp>
      <p:sp>
        <p:nvSpPr>
          <p:cNvPr id="3" name="Content Placeholder 2">
            <a:extLst>
              <a:ext uri="{FF2B5EF4-FFF2-40B4-BE49-F238E27FC236}">
                <a16:creationId xmlns:a16="http://schemas.microsoft.com/office/drawing/2014/main" id="{41F18E98-E13D-E546-86F9-5563EC36772E}"/>
              </a:ext>
            </a:extLst>
          </p:cNvPr>
          <p:cNvSpPr>
            <a:spLocks noGrp="1"/>
          </p:cNvSpPr>
          <p:nvPr>
            <p:ph idx="1"/>
          </p:nvPr>
        </p:nvSpPr>
        <p:spPr>
          <a:xfrm>
            <a:off x="1451579" y="2542478"/>
            <a:ext cx="9603275" cy="4315522"/>
          </a:xfrm>
        </p:spPr>
        <p:txBody>
          <a:bodyPr>
            <a:normAutofit/>
          </a:bodyPr>
          <a:lstStyle/>
          <a:p>
            <a:pPr marL="0" indent="0" algn="ctr">
              <a:buNone/>
            </a:pPr>
            <a:r>
              <a:rPr lang="en-US" b="1" dirty="0"/>
              <a:t>Arguments AGAINST</a:t>
            </a:r>
          </a:p>
          <a:p>
            <a:pPr marL="0" indent="0" algn="ctr">
              <a:buNone/>
            </a:pPr>
            <a:endParaRPr lang="en-US" dirty="0"/>
          </a:p>
          <a:p>
            <a:pPr lvl="0"/>
            <a:r>
              <a:rPr lang="en-US" dirty="0"/>
              <a:t>Creating false impressions.</a:t>
            </a:r>
          </a:p>
          <a:p>
            <a:pPr lvl="0"/>
            <a:r>
              <a:rPr lang="en-US" dirty="0"/>
              <a:t>Cost burden. </a:t>
            </a:r>
          </a:p>
          <a:p>
            <a:pPr lvl="0"/>
            <a:r>
              <a:rPr lang="en-US" dirty="0"/>
              <a:t>Lack of a comprehensive registry. </a:t>
            </a:r>
          </a:p>
          <a:p>
            <a:pPr lvl="0"/>
            <a:r>
              <a:rPr lang="en-US" dirty="0"/>
              <a:t>Possibility of abuse of the system. </a:t>
            </a:r>
          </a:p>
          <a:p>
            <a:pPr lvl="0"/>
            <a:r>
              <a:rPr lang="en-US" dirty="0"/>
              <a:t>Would not give any form of protection.</a:t>
            </a:r>
          </a:p>
          <a:p>
            <a:pPr lvl="0"/>
            <a:r>
              <a:rPr lang="en-US" dirty="0"/>
              <a:t>Would not conclusively establish ownership.  </a:t>
            </a:r>
          </a:p>
        </p:txBody>
      </p:sp>
    </p:spTree>
    <p:extLst>
      <p:ext uri="{BB962C8B-B14F-4D97-AF65-F5344CB8AC3E}">
        <p14:creationId xmlns:p14="http://schemas.microsoft.com/office/powerpoint/2010/main" val="2094370183"/>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A249C-8804-A344-BFD8-591D4863974A}"/>
              </a:ext>
            </a:extLst>
          </p:cNvPr>
          <p:cNvSpPr>
            <a:spLocks noGrp="1"/>
          </p:cNvSpPr>
          <p:nvPr>
            <p:ph type="title"/>
          </p:nvPr>
        </p:nvSpPr>
        <p:spPr/>
        <p:txBody>
          <a:bodyPr>
            <a:noAutofit/>
          </a:bodyPr>
          <a:lstStyle/>
          <a:p>
            <a:r>
              <a:rPr lang="en-US" sz="2800" dirty="0"/>
              <a:t>WHAT IS THE STATE OF COPYRIGHT IN THE CARIBBEAN REGION?</a:t>
            </a:r>
          </a:p>
        </p:txBody>
      </p:sp>
      <p:sp>
        <p:nvSpPr>
          <p:cNvPr id="3" name="Content Placeholder 2">
            <a:extLst>
              <a:ext uri="{FF2B5EF4-FFF2-40B4-BE49-F238E27FC236}">
                <a16:creationId xmlns:a16="http://schemas.microsoft.com/office/drawing/2014/main" id="{F8ADEE56-E209-A143-AD28-8C3C5A271197}"/>
              </a:ext>
            </a:extLst>
          </p:cNvPr>
          <p:cNvSpPr>
            <a:spLocks noGrp="1"/>
          </p:cNvSpPr>
          <p:nvPr>
            <p:ph idx="1"/>
          </p:nvPr>
        </p:nvSpPr>
        <p:spPr/>
        <p:txBody>
          <a:bodyPr/>
          <a:lstStyle/>
          <a:p>
            <a:pPr lvl="0"/>
            <a:endParaRPr lang="en-US" dirty="0"/>
          </a:p>
          <a:p>
            <a:pPr lvl="0"/>
            <a:r>
              <a:rPr lang="en-US" dirty="0"/>
              <a:t>Lack of modern Intellectual Property Laws. </a:t>
            </a:r>
          </a:p>
          <a:p>
            <a:pPr lvl="0"/>
            <a:r>
              <a:rPr lang="en-US" dirty="0"/>
              <a:t>No Regional Policy on Intellectual Property.</a:t>
            </a:r>
          </a:p>
        </p:txBody>
      </p:sp>
    </p:spTree>
    <p:extLst>
      <p:ext uri="{BB962C8B-B14F-4D97-AF65-F5344CB8AC3E}">
        <p14:creationId xmlns:p14="http://schemas.microsoft.com/office/powerpoint/2010/main" val="248314255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E1CA5-9CD0-B540-B14F-AC92E5862201}"/>
              </a:ext>
            </a:extLst>
          </p:cNvPr>
          <p:cNvSpPr>
            <a:spLocks noGrp="1"/>
          </p:cNvSpPr>
          <p:nvPr>
            <p:ph type="title"/>
          </p:nvPr>
        </p:nvSpPr>
        <p:spPr/>
        <p:txBody>
          <a:bodyPr>
            <a:normAutofit fontScale="90000"/>
          </a:bodyPr>
          <a:lstStyle/>
          <a:p>
            <a:r>
              <a:rPr lang="en-US" dirty="0"/>
              <a:t>WHAT IS THE STATE OF COPYRIGHT IN THE CARIBBEAN REGION?</a:t>
            </a:r>
          </a:p>
        </p:txBody>
      </p:sp>
      <p:sp>
        <p:nvSpPr>
          <p:cNvPr id="3" name="Content Placeholder 2">
            <a:extLst>
              <a:ext uri="{FF2B5EF4-FFF2-40B4-BE49-F238E27FC236}">
                <a16:creationId xmlns:a16="http://schemas.microsoft.com/office/drawing/2014/main" id="{15CCCEC9-05BF-1C4D-8E40-67D639A21C0E}"/>
              </a:ext>
            </a:extLst>
          </p:cNvPr>
          <p:cNvSpPr>
            <a:spLocks noGrp="1"/>
          </p:cNvSpPr>
          <p:nvPr>
            <p:ph idx="1"/>
          </p:nvPr>
        </p:nvSpPr>
        <p:spPr/>
        <p:txBody>
          <a:bodyPr>
            <a:normAutofit/>
          </a:bodyPr>
          <a:lstStyle/>
          <a:p>
            <a:pPr marL="0" indent="0">
              <a:buNone/>
            </a:pPr>
            <a:r>
              <a:rPr lang="en-US" dirty="0"/>
              <a:t>Quote from one of the authors of Intellectual Property Watch</a:t>
            </a:r>
          </a:p>
          <a:p>
            <a:pPr marL="0" indent="0">
              <a:buNone/>
            </a:pPr>
            <a:endParaRPr lang="en-US" dirty="0"/>
          </a:p>
          <a:p>
            <a:pPr marL="0" indent="0">
              <a:buNone/>
            </a:pPr>
            <a:r>
              <a:rPr lang="en-US" b="1" dirty="0" err="1"/>
              <a:t>Abiola</a:t>
            </a:r>
            <a:r>
              <a:rPr lang="en-US" b="1" dirty="0"/>
              <a:t> </a:t>
            </a:r>
            <a:r>
              <a:rPr lang="en-US" b="1" dirty="0" err="1"/>
              <a:t>Inniss</a:t>
            </a:r>
            <a:r>
              <a:rPr lang="en-US" b="1" dirty="0"/>
              <a:t>  : </a:t>
            </a:r>
          </a:p>
          <a:p>
            <a:pPr marL="0" indent="0">
              <a:buNone/>
            </a:pPr>
            <a:endParaRPr lang="en-US" b="1" dirty="0"/>
          </a:p>
          <a:p>
            <a:pPr marL="0" indent="0">
              <a:buNone/>
            </a:pPr>
            <a:r>
              <a:rPr lang="en-US" dirty="0"/>
              <a:t>“ </a:t>
            </a:r>
            <a:r>
              <a:rPr lang="en-US" i="1" dirty="0"/>
              <a:t>A panoramic view of the IP situation in the Caribbean would present to the observer a carnival of Olympic size replete with politicians, diplomats, rights advocates, consumer groups, law enforcement, and impotent jurists, all gyrating discordantly to the WIPO band while the Caribbean citizens look on, or are pulled or shoved in”</a:t>
            </a:r>
            <a:endParaRPr lang="en-US" dirty="0"/>
          </a:p>
          <a:p>
            <a:endParaRPr lang="en-US" dirty="0"/>
          </a:p>
          <a:p>
            <a:endParaRPr lang="en-US" dirty="0"/>
          </a:p>
        </p:txBody>
      </p:sp>
    </p:spTree>
    <p:extLst>
      <p:ext uri="{BB962C8B-B14F-4D97-AF65-F5344CB8AC3E}">
        <p14:creationId xmlns:p14="http://schemas.microsoft.com/office/powerpoint/2010/main" val="1684385326"/>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{29FDD913-18F7-0347-B2C1-71789ABE67B7}tf10001076</Template>
  <TotalTime>27</TotalTime>
  <Words>261</Words>
  <Application>Microsoft Macintosh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COPYRIGHT PROTECTION IN THE CARIBBEAN IPCA 2019</vt:lpstr>
      <vt:lpstr>QUESTIONS RAISED </vt:lpstr>
      <vt:lpstr>HOW DOES ONE PROTECT COPYRIGHT? </vt:lpstr>
      <vt:lpstr>WHAT ARE THE MAIN CONVENTIONS/TREATIES ON COPYRIGHT?</vt:lpstr>
      <vt:lpstr>WHAT SIGNIFICANT ENTITIES ARE INVOLVED IN IP? </vt:lpstr>
      <vt:lpstr> SHOULD  THERE BE A VOLUNTARY COPYRIGHT REGISTRATION/DEPOSIT SYSTEM AS EXISTS IN SOME JURISDICTIONS ? </vt:lpstr>
      <vt:lpstr>SHOULD  THERE BE A VOLUNTARY COPYRIGHT REGISTRATION/DEPOSIT SYSTEM AS EXISTS IN SOME JURISDICTIONS ?   </vt:lpstr>
      <vt:lpstr>WHAT IS THE STATE OF COPYRIGHT IN THE CARIBBEAN REGION?</vt:lpstr>
      <vt:lpstr>WHAT IS THE STATE OF COPYRIGHT IN THE CARIBBEAN REGION?</vt:lpstr>
      <vt:lpstr>IS THERE ANY NOTABLE PROGRESS ON COPYRIGHT IN ANY CARIBBEAN COUNTRIES?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 Roheman</dc:creator>
  <cp:lastModifiedBy>Stacey Roheman</cp:lastModifiedBy>
  <cp:revision>5</cp:revision>
  <dcterms:created xsi:type="dcterms:W3CDTF">2019-05-15T16:36:10Z</dcterms:created>
  <dcterms:modified xsi:type="dcterms:W3CDTF">2019-05-15T18:13:20Z</dcterms:modified>
</cp:coreProperties>
</file>