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74" r:id="rId3"/>
    <p:sldId id="257" r:id="rId4"/>
    <p:sldId id="277" r:id="rId5"/>
    <p:sldId id="276" r:id="rId6"/>
    <p:sldId id="258" r:id="rId7"/>
    <p:sldId id="259" r:id="rId8"/>
    <p:sldId id="278" r:id="rId9"/>
    <p:sldId id="279" r:id="rId10"/>
    <p:sldId id="269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1566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 noEditPoints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 noEditPoints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3DD519-A3F6-4BB2-9C72-2F48ED1925CF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 noEditPoints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 noEditPoints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703D80-0E3F-4A22-833A-BAF2A9B24C7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3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  <p:txBody>
          <a:bodyPr/>
          <a:lstStyle/>
          <a:p>
            <a:endParaRPr/>
          </a:p>
        </p:txBody>
      </p:sp>
      <p:sp>
        <p:nvSpPr>
          <p:cNvPr id="3" name="Notes Placeholder 4"/>
          <p:cNvSpPr>
            <a:spLocks noGrp="1" noEditPoints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6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6AB4EEA3-E6B0-44D4-93A3-7B7192B35841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3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  <p:txBody>
          <a:bodyPr/>
          <a:lstStyle/>
          <a:p>
            <a:endParaRPr/>
          </a:p>
        </p:txBody>
      </p:sp>
      <p:sp>
        <p:nvSpPr>
          <p:cNvPr id="3" name="Notes Placeholder 4"/>
          <p:cNvSpPr>
            <a:spLocks noGrp="1" noEditPoints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6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DCFF5F54-9C7F-4C23-84FD-BD6CB2D30AD1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3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  <p:txBody>
          <a:bodyPr/>
          <a:lstStyle/>
          <a:p>
            <a:endParaRPr/>
          </a:p>
        </p:txBody>
      </p:sp>
      <p:sp>
        <p:nvSpPr>
          <p:cNvPr id="3" name="Notes Placeholder 4"/>
          <p:cNvSpPr>
            <a:spLocks noGrp="1" noEditPoints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6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5F782E52-AE27-4506-95F0-E681D00DB0BC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EditPoints="1"/>
          </p:cNvSpPr>
          <p:nvPr>
            <p:ph type="sldImg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Notes Placeholder 2"/>
          <p:cNvSpPr>
            <a:spLocks noGrp="1" noEditPoint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FD703D80-0E3F-4A22-833A-BAF2A9B24C71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3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  <p:txBody>
          <a:bodyPr/>
          <a:lstStyle/>
          <a:p>
            <a:endParaRPr/>
          </a:p>
        </p:txBody>
      </p:sp>
      <p:sp>
        <p:nvSpPr>
          <p:cNvPr id="3" name="Notes Placeholder 4"/>
          <p:cNvSpPr>
            <a:spLocks noGrp="1" noEditPoints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6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85AAD56B-0E5D-423A-81D6-AAB960B592B1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3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  <p:txBody>
          <a:bodyPr/>
          <a:lstStyle/>
          <a:p>
            <a:endParaRPr/>
          </a:p>
        </p:txBody>
      </p:sp>
      <p:sp>
        <p:nvSpPr>
          <p:cNvPr id="3" name="Notes Placeholder 4"/>
          <p:cNvSpPr>
            <a:spLocks noGrp="1" noEditPoints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6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85AAD56B-0E5D-423A-81D6-AAB960B592B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4957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3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  <p:txBody>
          <a:bodyPr/>
          <a:lstStyle/>
          <a:p>
            <a:endParaRPr/>
          </a:p>
        </p:txBody>
      </p:sp>
      <p:sp>
        <p:nvSpPr>
          <p:cNvPr id="3" name="Notes Placeholder 4"/>
          <p:cNvSpPr>
            <a:spLocks noGrp="1" noEditPoints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6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85AAD56B-0E5D-423A-81D6-AAB960B592B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6064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3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  <p:txBody>
          <a:bodyPr/>
          <a:lstStyle/>
          <a:p>
            <a:endParaRPr/>
          </a:p>
        </p:txBody>
      </p:sp>
      <p:sp>
        <p:nvSpPr>
          <p:cNvPr id="3" name="Notes Placeholder 4"/>
          <p:cNvSpPr>
            <a:spLocks noGrp="1" noEditPoints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6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5D0E9374-E39E-4C7F-9796-8C24C0E2E25A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3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  <p:txBody>
          <a:bodyPr/>
          <a:lstStyle/>
          <a:p>
            <a:endParaRPr/>
          </a:p>
        </p:txBody>
      </p:sp>
      <p:sp>
        <p:nvSpPr>
          <p:cNvPr id="3" name="Notes Placeholder 4"/>
          <p:cNvSpPr>
            <a:spLocks noGrp="1" noEditPoints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6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4CB9B70C-886F-48F5-8142-089176651143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3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  <p:txBody>
          <a:bodyPr/>
          <a:lstStyle/>
          <a:p>
            <a:endParaRPr/>
          </a:p>
        </p:txBody>
      </p:sp>
      <p:sp>
        <p:nvSpPr>
          <p:cNvPr id="3" name="Notes Placeholder 4"/>
          <p:cNvSpPr>
            <a:spLocks noGrp="1" noEditPoints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6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4CB9B70C-886F-48F5-8142-08917665114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4308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3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  <p:txBody>
          <a:bodyPr/>
          <a:lstStyle/>
          <a:p>
            <a:endParaRPr/>
          </a:p>
        </p:txBody>
      </p:sp>
      <p:sp>
        <p:nvSpPr>
          <p:cNvPr id="3" name="Notes Placeholder 4"/>
          <p:cNvSpPr>
            <a:spLocks noGrp="1" noEditPoints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6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4CB9B70C-886F-48F5-8142-08917665114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263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/>
              <a:ahLst/>
              <a:cxnLst/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/>
              <a:ahLst/>
              <a:cxnLst/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/>
              <a:ahLst/>
              <a:cxnLst/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/>
              <a:ahLst/>
              <a:cxnLst/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/>
              <a:ahLst/>
              <a:cxnLst/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/>
              <a:ahLst/>
              <a:cxnLst/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/>
              <a:ahLst/>
              <a:cxnLst/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/>
              <a:ahLst/>
              <a:cxnLst/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 noEditPoints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 noEditPoints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34F562A-5A8D-4EEB-893E-6176A4CE2C24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0BEF668-E268-408E-B2BB-0D0587E2C8B4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 noEditPoints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434F562A-5A8D-4EEB-893E-6176A4CE2C24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40BEF668-E268-408E-B2BB-0D0587E2C8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 noEditPoints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 noEditPoints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434F562A-5A8D-4EEB-893E-6176A4CE2C24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40BEF668-E268-408E-B2BB-0D0587E2C8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434F562A-5A8D-4EEB-893E-6176A4CE2C24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40BEF668-E268-408E-B2BB-0D0587E2C8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434F562A-5A8D-4EEB-893E-6176A4CE2C24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40BEF668-E268-408E-B2BB-0D0587E2C8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434F562A-5A8D-4EEB-893E-6176A4CE2C24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40BEF668-E268-408E-B2BB-0D0587E2C8B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 noEditPoints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 noEditPoints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 noEditPoints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 noEditPoints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 noEditPoints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434F562A-5A8D-4EEB-893E-6176A4CE2C24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8" name="Footer Placeholder 7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40BEF668-E268-408E-B2BB-0D0587E2C8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434F562A-5A8D-4EEB-893E-6176A4CE2C24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4" name="Footer Placeholder 3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40BEF668-E268-408E-B2BB-0D0587E2C8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434F562A-5A8D-4EEB-893E-6176A4CE2C24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3" name="Footer Placeholder 2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40BEF668-E268-408E-B2BB-0D0587E2C8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/>
              <a:ahLst/>
              <a:cxnLst/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/>
              <a:ahLst/>
              <a:cxnLst/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/>
              <a:ahLst/>
              <a:cxnLst/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/>
              <a:ahLst/>
              <a:cxnLst/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/>
              <a:ahLst/>
              <a:cxnLst/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/>
              <a:ahLst/>
              <a:cxnLst/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/>
              <a:ahLst/>
              <a:cxnLst/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/>
              <a:ahLst/>
              <a:cxnLst/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434F562A-5A8D-4EEB-893E-6176A4CE2C24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40BEF668-E268-408E-B2BB-0D0587E2C8B4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 noEditPoints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/>
              <a:ahLst/>
              <a:cxnLst/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/>
              <a:ahLst/>
              <a:cxnLst/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/>
              <a:ahLst/>
              <a:cxnLst/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/>
              <a:ahLst/>
              <a:cxnLst/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/>
              <a:ahLst/>
              <a:cxnLst/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/>
              <a:ahLst/>
              <a:cxnLst/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/>
              <a:ahLst/>
              <a:cxnLst/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/>
              <a:ahLst/>
              <a:cxnLst/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EditPoints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 noEditPoints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434F562A-5A8D-4EEB-893E-6176A4CE2C24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40BEF668-E268-408E-B2BB-0D0587E2C8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/>
              <a:ahLst/>
              <a:cxnLst/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/>
              <a:ahLst/>
              <a:cxnLst/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/>
              <a:ahLst/>
              <a:cxnLst/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/>
              <a:ahLst/>
              <a:cxnLst/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/>
              <a:ahLst/>
              <a:cxnLst/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/>
              <a:ahLst/>
              <a:cxnLst/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/>
              <a:ahLst/>
              <a:cxnLst/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/>
              <a:ahLst/>
              <a:cxnLst/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 noEditPoints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34F562A-5A8D-4EEB-893E-6176A4CE2C24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0BEF668-E268-408E-B2BB-0D0587E2C8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ctrTitle"/>
          </p:nvPr>
        </p:nvSpPr>
        <p:spPr>
          <a:xfrm>
            <a:off x="3124200" y="2438400"/>
            <a:ext cx="6019800" cy="16764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COPYRIGHTS IN SURINAME</a:t>
            </a:r>
            <a:br>
              <a:rPr lang="en-US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 short overview</a:t>
            </a:r>
            <a:br>
              <a:rPr lang="en-US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n-US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Subtitle 2"/>
          <p:cNvSpPr>
            <a:spLocks noGrp="1" noEditPoints="1"/>
          </p:cNvSpPr>
          <p:nvPr>
            <p:ph type="subTitle" idx="1"/>
          </p:nvPr>
        </p:nvSpPr>
        <p:spPr>
          <a:xfrm>
            <a:off x="4648200" y="4267200"/>
            <a:ext cx="3505200" cy="914400"/>
          </a:xfrm>
        </p:spPr>
        <p:txBody>
          <a:bodyPr>
            <a:normAutofit/>
          </a:bodyPr>
          <a:lstStyle/>
          <a:p>
            <a:pPr algn="ctr"/>
            <a:r>
              <a:rPr lang="en-US" sz="1800" b="1" dirty="0">
                <a:latin typeface="Cambria" panose="02040503050406030204" pitchFamily="18" charset="0"/>
                <a:ea typeface="Cambria" panose="02040503050406030204" pitchFamily="18" charset="0"/>
              </a:rPr>
              <a:t>Elleson M. </a:t>
            </a:r>
            <a:r>
              <a:rPr lang="en-US" sz="1800" b="1" dirty="0" err="1">
                <a:latin typeface="Cambria" panose="02040503050406030204" pitchFamily="18" charset="0"/>
                <a:ea typeface="Cambria" panose="02040503050406030204" pitchFamily="18" charset="0"/>
              </a:rPr>
              <a:t>Fraenk</a:t>
            </a:r>
            <a:endParaRPr lang="en-US" sz="18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2019</a:t>
            </a:r>
            <a:endParaRPr lang="en-US" sz="18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339922" y="5867400"/>
            <a:ext cx="5832278" cy="78665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3">
                <a:lumMod val="60000"/>
                <a:lumOff val="40000"/>
              </a:schemeClr>
            </a:gs>
            <a:gs pos="62000">
              <a:schemeClr val="bg2"/>
            </a:gs>
            <a:gs pos="100000">
              <a:schemeClr val="accent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457200" y="533400"/>
            <a:ext cx="8686800" cy="777240"/>
          </a:xfrm>
        </p:spPr>
        <p:txBody>
          <a:bodyPr>
            <a:normAutofit/>
          </a:bodyPr>
          <a:lstStyle/>
          <a:p>
            <a:pPr algn="ctr"/>
            <a:r>
              <a:rPr lang="en-US" sz="3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3 Examples of Cases</a:t>
            </a:r>
            <a:endParaRPr lang="en-US" sz="38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990600" y="1600200"/>
            <a:ext cx="7315200" cy="4343400"/>
          </a:xfrm>
          <a:ln>
            <a:solidFill>
              <a:schemeClr val="bg1"/>
            </a:solidFill>
          </a:ln>
        </p:spPr>
        <p:txBody>
          <a:bodyPr>
            <a:normAutofit fontScale="85000" lnSpcReduction="10000"/>
          </a:bodyPr>
          <a:lstStyle/>
          <a:p>
            <a:pPr marL="457200" indent="-457200">
              <a:lnSpc>
                <a:spcPct val="150000"/>
              </a:lnSpc>
            </a:pPr>
            <a:r>
              <a:rPr lang="en-US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Coincidence with trademarks-counterfeit / Seizure of infringing goods </a:t>
            </a:r>
            <a:r>
              <a:rPr lang="en-US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washing machines</a:t>
            </a:r>
          </a:p>
          <a:p>
            <a:pPr marL="457200" indent="-457200">
              <a:lnSpc>
                <a:spcPct val="150000"/>
              </a:lnSpc>
            </a:pPr>
            <a:r>
              <a:rPr lang="en-US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Case of the co-author</a:t>
            </a:r>
          </a:p>
          <a:p>
            <a:pPr marL="457200" indent="-457200">
              <a:lnSpc>
                <a:spcPct val="150000"/>
              </a:lnSpc>
            </a:pPr>
            <a:r>
              <a:rPr lang="en-US" sz="2800" b="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Preliminary relief proceedings:  injunction to hand over the goods/ to stop making, selling or distributing / order to provide information  + a penalty per day for non-compliance </a:t>
            </a:r>
            <a:r>
              <a:rPr lang="en-US" sz="2800" b="0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Afaka</a:t>
            </a:r>
            <a:r>
              <a:rPr lang="en-US" sz="2800" b="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 International</a:t>
            </a:r>
            <a:endParaRPr lang="en-US" sz="28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85A88C8-273F-4BEE-BA64-B4BBD53CA9C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28600" y="6031363"/>
            <a:ext cx="5181600" cy="69889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3">
                <a:lumMod val="60000"/>
                <a:lumOff val="40000"/>
              </a:schemeClr>
            </a:gs>
            <a:gs pos="62000">
              <a:schemeClr val="bg2"/>
            </a:gs>
            <a:gs pos="100000">
              <a:schemeClr val="accent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914400" y="609600"/>
            <a:ext cx="7024744" cy="722864"/>
          </a:xfrm>
        </p:spPr>
        <p:txBody>
          <a:bodyPr>
            <a:normAutofit/>
          </a:bodyPr>
          <a:lstStyle/>
          <a:p>
            <a:endParaRPr lang="en-US" sz="32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1066800" y="1447800"/>
            <a:ext cx="6777317" cy="4419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6000" b="1" dirty="0">
              <a:solidFill>
                <a:schemeClr val="accent1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6000" b="1" dirty="0">
                <a:solidFill>
                  <a:schemeClr val="accent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Thank you!</a:t>
            </a:r>
            <a:endParaRPr lang="en-US" sz="6000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28600" y="6031363"/>
            <a:ext cx="5181600" cy="69889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40000"/>
                <a:lumOff val="60000"/>
              </a:schemeClr>
            </a:gs>
            <a:gs pos="62000">
              <a:schemeClr val="accent3">
                <a:lumMod val="60000"/>
                <a:lumOff val="40000"/>
              </a:schemeClr>
            </a:gs>
            <a:gs pos="100000">
              <a:schemeClr val="accent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 noEditPoints="1"/>
          </p:cNvSpPr>
          <p:nvPr>
            <p:ph idx="4294967295"/>
          </p:nvPr>
        </p:nvSpPr>
        <p:spPr>
          <a:xfrm>
            <a:off x="994759" y="880649"/>
            <a:ext cx="7162800" cy="50292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3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Some Background Information</a:t>
            </a:r>
          </a:p>
          <a:p>
            <a:pPr marL="68580" indent="0">
              <a:buNone/>
            </a:pPr>
            <a:endParaRPr lang="en-US" sz="28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Independence day of Suriname: November 25, 1975 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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Former colony of the Netherlands</a:t>
            </a:r>
          </a:p>
          <a:p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Member of CARICOM since 1995</a:t>
            </a:r>
          </a:p>
          <a:p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Number of inhabitants: app. 600.000</a:t>
            </a:r>
          </a:p>
          <a:p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Almost as much persons of Surinamese descent live in the Netherlands</a:t>
            </a:r>
          </a:p>
          <a:p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68580" indent="0">
              <a:buNone/>
            </a:pPr>
            <a:endParaRPr lang="en-US" sz="28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28600" y="5943600"/>
            <a:ext cx="5832278" cy="78665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3">
                <a:lumMod val="60000"/>
                <a:lumOff val="40000"/>
              </a:schemeClr>
            </a:gs>
            <a:gs pos="62000">
              <a:schemeClr val="bg2"/>
            </a:gs>
            <a:gs pos="100000">
              <a:schemeClr val="accent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635833" y="291710"/>
            <a:ext cx="8001000" cy="698890"/>
          </a:xfrm>
        </p:spPr>
        <p:txBody>
          <a:bodyPr>
            <a:noAutofit/>
          </a:bodyPr>
          <a:lstStyle/>
          <a:p>
            <a:pPr algn="ctr"/>
            <a:r>
              <a:rPr lang="en-US" sz="3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Situation of Copyrights in Suriname</a:t>
            </a: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635833" y="990600"/>
            <a:ext cx="7898567" cy="5040763"/>
          </a:xfrm>
        </p:spPr>
        <p:txBody>
          <a:bodyPr>
            <a:noAutofit/>
          </a:bodyPr>
          <a:lstStyle/>
          <a:p>
            <a:pPr marL="68580" indent="0">
              <a:lnSpc>
                <a:spcPct val="150000"/>
              </a:lnSpc>
              <a:buNone/>
            </a:pPr>
            <a:r>
              <a:rPr lang="nl-NL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There is little regard for intellectual property in general </a:t>
            </a:r>
          </a:p>
          <a:p>
            <a:pPr>
              <a:lnSpc>
                <a:spcPct val="150000"/>
              </a:lnSpc>
            </a:pPr>
            <a:r>
              <a:rPr lang="nl-NL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Lack of knowledge and awareness: IP is perceived as a luxury right - People are more focused on “more important” things, food, housing, education, government elections, etc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28600" y="6031363"/>
            <a:ext cx="5181600" cy="69889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3">
                <a:lumMod val="60000"/>
                <a:lumOff val="40000"/>
              </a:schemeClr>
            </a:gs>
            <a:gs pos="62000">
              <a:schemeClr val="bg2"/>
            </a:gs>
            <a:gs pos="100000">
              <a:schemeClr val="accent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559632" y="208666"/>
            <a:ext cx="8050967" cy="1079890"/>
          </a:xfrm>
        </p:spPr>
        <p:txBody>
          <a:bodyPr>
            <a:noAutofit/>
          </a:bodyPr>
          <a:lstStyle/>
          <a:p>
            <a:pPr algn="ctr"/>
            <a:r>
              <a:rPr lang="en-US" sz="3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Situation of Copyrights in Suriname</a:t>
            </a:r>
            <a:br>
              <a:rPr lang="en-US" sz="3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US" sz="3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(cont’d)</a:t>
            </a: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635833" y="990600"/>
            <a:ext cx="7898567" cy="50407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endParaRPr lang="nl-NL" sz="28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r>
              <a:rPr lang="nl-NL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Although it has gotten better, copyrights are still being infringed on a fairly large scale through illegal streaming/downloading, </a:t>
            </a:r>
            <a:r>
              <a:rPr lang="en-US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copying and selling </a:t>
            </a:r>
            <a:r>
              <a:rPr lang="nl-NL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of movies + music, </a:t>
            </a:r>
            <a:r>
              <a:rPr lang="en-US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software, books, publishing pictures without asking permission etc.</a:t>
            </a:r>
            <a:endParaRPr lang="nl-NL" sz="28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28600" y="6031363"/>
            <a:ext cx="5181600" cy="698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197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3">
                <a:lumMod val="60000"/>
                <a:lumOff val="40000"/>
              </a:schemeClr>
            </a:gs>
            <a:gs pos="62000">
              <a:schemeClr val="bg2"/>
            </a:gs>
            <a:gs pos="100000">
              <a:schemeClr val="accent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571500" y="685800"/>
            <a:ext cx="8001000" cy="698890"/>
          </a:xfrm>
        </p:spPr>
        <p:txBody>
          <a:bodyPr>
            <a:noAutofit/>
          </a:bodyPr>
          <a:lstStyle/>
          <a:p>
            <a:pPr algn="ctr"/>
            <a:r>
              <a:rPr lang="en-US" sz="3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Situation of Copyrights in Suriname</a:t>
            </a:r>
            <a:br>
              <a:rPr lang="en-US" sz="3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US" sz="3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(cont’d)</a:t>
            </a: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990600" y="1156091"/>
            <a:ext cx="7010400" cy="4875272"/>
          </a:xfrm>
        </p:spPr>
        <p:txBody>
          <a:bodyPr>
            <a:noAutofit/>
          </a:bodyPr>
          <a:lstStyle/>
          <a:p>
            <a:pPr marL="68580" indent="0">
              <a:lnSpc>
                <a:spcPct val="150000"/>
              </a:lnSpc>
              <a:buNone/>
            </a:pPr>
            <a:r>
              <a:rPr lang="nl-NL" sz="28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Change through creation</a:t>
            </a:r>
            <a:r>
              <a:rPr lang="en-US" sz="28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:</a:t>
            </a:r>
            <a:endParaRPr lang="nl-NL" sz="2800" b="1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r>
              <a:rPr lang="nl-NL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Writers (e.g. Cynthia Mc Leod) </a:t>
            </a:r>
          </a:p>
          <a:p>
            <a:pPr>
              <a:lnSpc>
                <a:spcPct val="150000"/>
              </a:lnSpc>
            </a:pPr>
            <a:r>
              <a:rPr lang="nl-NL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Music Industry (e.g “Faluma” Sisa Aggie </a:t>
            </a:r>
            <a:r>
              <a:rPr lang="nl-NL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 Square One of Bahamas, Kenny B </a:t>
            </a:r>
            <a:r>
              <a:rPr lang="en-US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r>
              <a:rPr lang="nl-NL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Top Notch, Kater Karma 1.7 M views)</a:t>
            </a:r>
          </a:p>
          <a:p>
            <a:pPr>
              <a:lnSpc>
                <a:spcPct val="150000"/>
              </a:lnSpc>
            </a:pPr>
            <a:r>
              <a:rPr lang="nl-NL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Film Industry (e.g. Wiren,)</a:t>
            </a:r>
          </a:p>
          <a:p>
            <a:pPr>
              <a:lnSpc>
                <a:spcPct val="150000"/>
              </a:lnSpc>
            </a:pPr>
            <a:r>
              <a:rPr lang="nl-NL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Photography </a:t>
            </a:r>
          </a:p>
          <a:p>
            <a:pPr marL="68580" indent="0">
              <a:lnSpc>
                <a:spcPct val="150000"/>
              </a:lnSpc>
              <a:buNone/>
            </a:pPr>
            <a:endParaRPr lang="en-US" sz="2800" b="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28600" y="6031363"/>
            <a:ext cx="5181600" cy="698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439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3">
                <a:lumMod val="60000"/>
                <a:lumOff val="40000"/>
              </a:schemeClr>
            </a:gs>
            <a:gs pos="62000">
              <a:schemeClr val="accent1"/>
            </a:gs>
            <a:gs pos="100000">
              <a:schemeClr val="accent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1066800" y="609600"/>
            <a:ext cx="7024744" cy="8382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Legal Framework for Copyrights</a:t>
            </a: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914400" y="1905000"/>
            <a:ext cx="7429500" cy="4114800"/>
          </a:xfrm>
        </p:spPr>
        <p:txBody>
          <a:bodyPr>
            <a:normAutofit lnSpcReduction="10000"/>
          </a:bodyPr>
          <a:lstStyle/>
          <a:p>
            <a:pPr marL="457200" indent="-457200">
              <a:lnSpc>
                <a:spcPct val="150000"/>
              </a:lnSpc>
            </a:pPr>
            <a:r>
              <a:rPr lang="en-US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Copyrights Act 1913 (!)</a:t>
            </a:r>
          </a:p>
          <a:p>
            <a:pPr marL="457200" indent="-457200">
              <a:lnSpc>
                <a:spcPct val="150000"/>
              </a:lnSpc>
            </a:pPr>
            <a:r>
              <a:rPr lang="en-US" sz="2800" b="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Civil Code</a:t>
            </a:r>
          </a:p>
          <a:p>
            <a:pPr marL="457200" indent="-457200">
              <a:lnSpc>
                <a:spcPct val="150000"/>
              </a:lnSpc>
            </a:pPr>
            <a:r>
              <a:rPr lang="en-US" sz="2800" b="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Berner Convention</a:t>
            </a:r>
          </a:p>
          <a:p>
            <a:pPr marL="457200" indent="-457200">
              <a:lnSpc>
                <a:spcPct val="150000"/>
              </a:lnSpc>
            </a:pPr>
            <a:r>
              <a:rPr lang="en-US" sz="2800" b="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TRIPS</a:t>
            </a:r>
          </a:p>
          <a:p>
            <a:pPr marL="457200" indent="-457200">
              <a:lnSpc>
                <a:spcPct val="150000"/>
              </a:lnSpc>
            </a:pPr>
            <a:r>
              <a:rPr lang="en-US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(Article 66+74 Rev. Treaty of </a:t>
            </a:r>
            <a:r>
              <a:rPr lang="en-US" sz="2800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Chaguaramas</a:t>
            </a:r>
            <a:r>
              <a:rPr lang="en-US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</a:t>
            </a:r>
          </a:p>
          <a:p>
            <a:pPr marL="457200" indent="-457200">
              <a:lnSpc>
                <a:spcPct val="150000"/>
              </a:lnSpc>
            </a:pPr>
            <a:r>
              <a:rPr lang="en-US" sz="2800" b="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(Draft Copyrights Act 2005)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28599" y="6051919"/>
            <a:ext cx="5029201" cy="67833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3">
                <a:lumMod val="60000"/>
                <a:lumOff val="40000"/>
              </a:schemeClr>
            </a:gs>
            <a:gs pos="62000">
              <a:schemeClr val="accent3"/>
            </a:gs>
            <a:gs pos="100000">
              <a:schemeClr val="accent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990600" y="685800"/>
            <a:ext cx="7024744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Sakkal Majalla" panose="02000000000000000000" pitchFamily="2" charset="-78"/>
              </a:rPr>
              <a:t>Some Characteristics of Copyrights in Suriname</a:t>
            </a: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1043492" y="1600200"/>
            <a:ext cx="6805108" cy="4232429"/>
          </a:xfrm>
        </p:spPr>
        <p:txBody>
          <a:bodyPr>
            <a:noAutofit/>
          </a:bodyPr>
          <a:lstStyle/>
          <a:p>
            <a:pPr marL="457200" indent="-457200"/>
            <a:r>
              <a:rPr lang="en-US" sz="2800" b="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No registration necessary; copyrights exist at the moment that the “work” has been created.</a:t>
            </a:r>
          </a:p>
          <a:p>
            <a:pPr marL="457200" indent="-457200"/>
            <a:r>
              <a:rPr lang="en-US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Protection up until 50 years after the maker’s death</a:t>
            </a:r>
          </a:p>
          <a:p>
            <a:pPr marL="457200" indent="-457200"/>
            <a:r>
              <a:rPr lang="en-US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The Copyright Act provides for exceptions (education, news, </a:t>
            </a:r>
            <a:r>
              <a:rPr lang="en-US" sz="2800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etc</a:t>
            </a:r>
            <a:r>
              <a:rPr lang="en-US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</a:t>
            </a:r>
          </a:p>
          <a:p>
            <a:pPr marL="457200" indent="-457200"/>
            <a:r>
              <a:rPr lang="nl-NL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When 2 or more persons have mutual copyrights on one creation, both can enforce these rights, independently from eachother</a:t>
            </a:r>
          </a:p>
          <a:p>
            <a:pPr marL="457200" indent="-457200"/>
            <a:endParaRPr lang="en-US" sz="28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28600" y="6031363"/>
            <a:ext cx="5181600" cy="69889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3">
                <a:lumMod val="60000"/>
                <a:lumOff val="40000"/>
              </a:schemeClr>
            </a:gs>
            <a:gs pos="62000">
              <a:schemeClr val="accent3"/>
            </a:gs>
            <a:gs pos="100000">
              <a:schemeClr val="accent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990600" y="685800"/>
            <a:ext cx="7024744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Sakkal Majalla" panose="02000000000000000000" pitchFamily="2" charset="-78"/>
              </a:rPr>
              <a:t>Some Characteristics of Copyrights in Suriname (cont’d)</a:t>
            </a: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1043492" y="1600200"/>
            <a:ext cx="6805108" cy="4232429"/>
          </a:xfrm>
        </p:spPr>
        <p:txBody>
          <a:bodyPr>
            <a:normAutofit fontScale="92500"/>
          </a:bodyPr>
          <a:lstStyle/>
          <a:p>
            <a:pPr marL="457200" indent="-457200"/>
            <a:endParaRPr lang="en-US" sz="28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457200" indent="-457200"/>
            <a:r>
              <a:rPr lang="en-US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Article 27 of the Copyrights Act provides for a legal action to claim damages in case the maker’s copyrights have been infringed</a:t>
            </a:r>
          </a:p>
          <a:p>
            <a:pPr marL="457200" indent="-457200"/>
            <a:r>
              <a:rPr lang="en-US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Article 29 gives the claimant the possibility of seizure of the infringing goods and demand handing them over/surrender to the claimant as his property or </a:t>
            </a:r>
          </a:p>
          <a:p>
            <a:pPr marL="457200" indent="-457200"/>
            <a:r>
              <a:rPr lang="en-US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Request destruction</a:t>
            </a:r>
          </a:p>
          <a:p>
            <a:pPr marL="457200" indent="-457200"/>
            <a:endParaRPr lang="en-US" sz="28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28600" y="6031363"/>
            <a:ext cx="5181600" cy="698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060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3">
                <a:lumMod val="60000"/>
                <a:lumOff val="40000"/>
              </a:schemeClr>
            </a:gs>
            <a:gs pos="62000">
              <a:schemeClr val="accent3"/>
            </a:gs>
            <a:gs pos="100000">
              <a:schemeClr val="accent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990600" y="685800"/>
            <a:ext cx="7024744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Sakkal Majalla" panose="02000000000000000000" pitchFamily="2" charset="-78"/>
              </a:rPr>
              <a:t>Some Characteristics of Copyrights in Suriname (cont’d)</a:t>
            </a: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1043492" y="1600200"/>
            <a:ext cx="6805108" cy="4232429"/>
          </a:xfrm>
        </p:spPr>
        <p:txBody>
          <a:bodyPr>
            <a:normAutofit lnSpcReduction="10000"/>
          </a:bodyPr>
          <a:lstStyle/>
          <a:p>
            <a:pPr marL="457200" indent="-457200"/>
            <a:endParaRPr lang="en-US" sz="28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457200" indent="-457200"/>
            <a:r>
              <a:rPr lang="en-US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It is often not known how many infringing goods have been sold and to whom, which makes the legal procedures for seizure of the goods or to claim damages difficult or moot </a:t>
            </a:r>
          </a:p>
          <a:p>
            <a:pPr marL="457200" indent="-457200"/>
            <a:r>
              <a:rPr lang="en-US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Possibility: preliminary relief proceedings to get a judgement where the infringer has to provide this information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28600" y="6031363"/>
            <a:ext cx="5181600" cy="698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4282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Custom 1">
      <a:dk1>
        <a:sysClr val="windowText" lastClr="000000"/>
      </a:dk1>
      <a:lt1>
        <a:sysClr val="window" lastClr="FFFFFF"/>
      </a:lt1>
      <a:dk2>
        <a:srgbClr val="3E3D2D"/>
      </a:dk2>
      <a:lt2>
        <a:srgbClr val="FF6700"/>
      </a:lt2>
      <a:accent1>
        <a:srgbClr val="FF6700"/>
      </a:accent1>
      <a:accent2>
        <a:srgbClr val="71685A"/>
      </a:accent2>
      <a:accent3>
        <a:srgbClr val="FF6700"/>
      </a:accent3>
      <a:accent4>
        <a:srgbClr val="BF4D00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1546</TotalTime>
  <Words>483</Words>
  <Application>Microsoft Office PowerPoint</Application>
  <PresentationFormat>On-screen Show (4:3)</PresentationFormat>
  <Paragraphs>59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Cambria</vt:lpstr>
      <vt:lpstr>Century Gothic</vt:lpstr>
      <vt:lpstr>Wingdings 2</vt:lpstr>
      <vt:lpstr>Austin</vt:lpstr>
      <vt:lpstr>COPYRIGHTS IN SURINAME A short overview </vt:lpstr>
      <vt:lpstr>PowerPoint Presentation</vt:lpstr>
      <vt:lpstr>Situation of Copyrights in Suriname</vt:lpstr>
      <vt:lpstr>Situation of Copyrights in Suriname (cont’d)</vt:lpstr>
      <vt:lpstr>Situation of Copyrights in Suriname (cont’d)</vt:lpstr>
      <vt:lpstr>Legal Framework for Copyrights</vt:lpstr>
      <vt:lpstr>Some Characteristics of Copyrights in Suriname</vt:lpstr>
      <vt:lpstr>Some Characteristics of Copyrights in Suriname (cont’d)</vt:lpstr>
      <vt:lpstr>Some Characteristics of Copyrights in Suriname (cont’d)</vt:lpstr>
      <vt:lpstr>3 Examples of Cases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ArBEIDSOVEREENKOMST</dc:title>
  <dc:creator>Sajonara</dc:creator>
  <cp:lastModifiedBy>Vision Legalis</cp:lastModifiedBy>
  <cp:revision>74</cp:revision>
  <dcterms:created xsi:type="dcterms:W3CDTF">2017-10-17T13:20:27Z</dcterms:created>
  <dcterms:modified xsi:type="dcterms:W3CDTF">2019-05-19T05:11:30Z</dcterms:modified>
</cp:coreProperties>
</file>